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60" r:id="rId4"/>
    <p:sldId id="261" r:id="rId5"/>
    <p:sldId id="306" r:id="rId6"/>
    <p:sldId id="263" r:id="rId7"/>
    <p:sldId id="264" r:id="rId8"/>
    <p:sldId id="290" r:id="rId9"/>
    <p:sldId id="266" r:id="rId10"/>
    <p:sldId id="267" r:id="rId11"/>
    <p:sldId id="268" r:id="rId12"/>
    <p:sldId id="270" r:id="rId13"/>
    <p:sldId id="284" r:id="rId14"/>
    <p:sldId id="271" r:id="rId15"/>
    <p:sldId id="285" r:id="rId16"/>
    <p:sldId id="272" r:id="rId17"/>
    <p:sldId id="286" r:id="rId18"/>
    <p:sldId id="273" r:id="rId19"/>
    <p:sldId id="287" r:id="rId20"/>
    <p:sldId id="274" r:id="rId21"/>
    <p:sldId id="275" r:id="rId22"/>
    <p:sldId id="277" r:id="rId23"/>
    <p:sldId id="303" r:id="rId24"/>
    <p:sldId id="281" r:id="rId25"/>
    <p:sldId id="282" r:id="rId26"/>
    <p:sldId id="295" r:id="rId27"/>
    <p:sldId id="296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92"/>
    <a:srgbClr val="179E00"/>
    <a:srgbClr val="FFCC00"/>
    <a:srgbClr val="1E8D15"/>
    <a:srgbClr val="B22C95"/>
    <a:srgbClr val="39CE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9"/>
          </c:dPt>
          <c:dLbls>
            <c:dLbl>
              <c:idx val="1"/>
              <c:layout>
                <c:manualLayout>
                  <c:x val="0.19895843167383415"/>
                  <c:y val="-0.27034456548421304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Знают,что такое биочасы и следуют распорядку дня</c:v>
                </c:pt>
                <c:pt idx="1">
                  <c:v>Не знают,что такое биочасы и не следуют распорядку дня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0.77000000000000113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Хронотип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18374070428696426"/>
                  <c:y val="1.7304711911011125E-2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16406013050452034"/>
                  <c:y val="-0.12750874890638669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Percent val="1"/>
            </c:dLbl>
            <c:dLbl>
              <c:idx val="2"/>
              <c:layout>
                <c:manualLayout>
                  <c:x val="9.3717920676582175E-2"/>
                  <c:y val="0.1824946881639796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"Жаворонки"</c:v>
                </c:pt>
                <c:pt idx="1">
                  <c:v>"Совы"</c:v>
                </c:pt>
                <c:pt idx="2">
                  <c:v>"Голуби"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0.47000000000000008</c:v>
                </c:pt>
                <c:pt idx="1">
                  <c:v>0.36000000000000032</c:v>
                </c:pt>
                <c:pt idx="2">
                  <c:v>0.17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65AE3-6585-440B-81D9-442A0669B02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1C4AF-68C3-4A82-BD38-85AF04BA8C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453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1C4AF-68C3-4A82-BD38-85AF04BA8CA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22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789040"/>
            <a:ext cx="7887352" cy="2736304"/>
          </a:xfrm>
        </p:spPr>
        <p:txBody>
          <a:bodyPr>
            <a:normAutofit fontScale="90000"/>
          </a:bodyPr>
          <a:lstStyle/>
          <a:p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 Митина </a:t>
            </a:r>
            <a:b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Дарья Сергеевна</a:t>
            </a:r>
            <a:r>
              <a:rPr lang="ru-RU" sz="2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Руководитель</a:t>
            </a:r>
            <a:r>
              <a:rPr lang="ru-RU" sz="2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Емельяненко</a:t>
            </a:r>
            <a:b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Ольга </a:t>
            </a: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Михайловна</a:t>
            </a:r>
            <a:r>
              <a:rPr lang="ru-RU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404664"/>
            <a:ext cx="7883366" cy="3456384"/>
          </a:xfrm>
        </p:spPr>
        <p:txBody>
          <a:bodyPr>
            <a:normAutofit/>
          </a:bodyPr>
          <a:lstStyle/>
          <a:p>
            <a:r>
              <a:rPr lang="ru-RU" dirty="0"/>
              <a:t>Муниципальное Бюджетное Образовательное </a:t>
            </a:r>
            <a:r>
              <a:rPr lang="ru-RU" dirty="0" smtClean="0"/>
              <a:t>Учреждение </a:t>
            </a:r>
            <a:r>
              <a:rPr lang="ru-RU" dirty="0"/>
              <a:t>Средняя школа №15   г. Гуково Ростовской </a:t>
            </a:r>
            <a:r>
              <a:rPr lang="ru-RU" dirty="0" smtClean="0"/>
              <a:t>области</a:t>
            </a:r>
            <a:endParaRPr lang="ru-RU" sz="4800" b="1" dirty="0" smtClean="0"/>
          </a:p>
          <a:p>
            <a:endParaRPr lang="ru-RU" sz="4800" b="1" dirty="0" smtClean="0"/>
          </a:p>
          <a:p>
            <a:r>
              <a:rPr lang="ru-RU" sz="3200" b="1" dirty="0" smtClean="0"/>
              <a:t>Проект по теме</a:t>
            </a:r>
            <a:endParaRPr lang="ru-RU" sz="3200" dirty="0" smtClean="0"/>
          </a:p>
          <a:p>
            <a:r>
              <a:rPr lang="ru-RU" sz="3200" b="1" i="1" dirty="0" smtClean="0"/>
              <a:t>«</a:t>
            </a:r>
            <a:r>
              <a:rPr lang="ru-RU" sz="3200" b="1" i="1" dirty="0"/>
              <a:t>Биологические часы организма»</a:t>
            </a:r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2119551"/>
          </a:xfrm>
          <a:prstGeom prst="roundRect">
            <a:avLst>
              <a:gd name="adj" fmla="val 110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Как функционируют внутренние часы нашего организма? Попытаемся ответить на этот вопрос. Вот их ход: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1 час ночи</a:t>
            </a:r>
            <a:r>
              <a:rPr lang="ru-RU" sz="1600" dirty="0" smtClean="0">
                <a:solidFill>
                  <a:srgbClr val="002060"/>
                </a:solidFill>
              </a:rPr>
              <a:t>. Наступает легкая фаза </a:t>
            </a:r>
            <a:r>
              <a:rPr lang="ru-RU" sz="1600" dirty="0" smtClean="0">
                <a:solidFill>
                  <a:srgbClr val="002060"/>
                </a:solidFill>
              </a:rPr>
              <a:t>сна,  </a:t>
            </a:r>
            <a:r>
              <a:rPr lang="ru-RU" sz="1600" dirty="0" smtClean="0">
                <a:solidFill>
                  <a:srgbClr val="002060"/>
                </a:solidFill>
              </a:rPr>
              <a:t>мы можем пробудиться и особенно чувствительны к боли.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2 часа ночи</a:t>
            </a:r>
            <a:r>
              <a:rPr lang="ru-RU" sz="1600" dirty="0" smtClean="0">
                <a:solidFill>
                  <a:srgbClr val="002060"/>
                </a:solidFill>
              </a:rPr>
              <a:t>. Большинство органов работают в экономичном режиме. Трудится только печень, которая удаляет из организма  яды. В это время  не следует пить кофе, чай, а также спиртное. Полезнее всего будет выпить стакан воды или молока.</a:t>
            </a:r>
          </a:p>
          <a:p>
            <a:endParaRPr lang="ru-RU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23" name="Picture 3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9169253" cy="471488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biznes-skills.ru/wp-content/uploads/2017/06/kak-rabotayut-biologicheskie-chasy-chelove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715008" cy="25003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3 часа ночи</a:t>
            </a:r>
            <a:r>
              <a:rPr lang="ru-RU" dirty="0" smtClean="0">
                <a:solidFill>
                  <a:srgbClr val="002060"/>
                </a:solidFill>
              </a:rPr>
              <a:t>. Тело отдыхает, физически мы  истощены. В это время самое низкое давление, редкий пульс и медленное дыхание.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4 часа ночи</a:t>
            </a:r>
            <a:r>
              <a:rPr lang="ru-RU" dirty="0" smtClean="0">
                <a:solidFill>
                  <a:srgbClr val="002060"/>
                </a:solidFill>
              </a:rPr>
              <a:t>. Мозг снабжается минимальным количеством крови. Слух обостряется.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29066"/>
            <a:ext cx="9144000" cy="292893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5 часов утра</a:t>
            </a:r>
            <a:r>
              <a:rPr lang="ru-RU" dirty="0" smtClean="0">
                <a:solidFill>
                  <a:srgbClr val="FFFF00"/>
                </a:solidFill>
              </a:rPr>
              <a:t>. Мы сменили уже несколько фаз сна. Встающий в это время человек быстро приходит в бодрое состояние.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6 часов утра</a:t>
            </a:r>
            <a:r>
              <a:rPr lang="ru-RU" dirty="0" smtClean="0">
                <a:solidFill>
                  <a:srgbClr val="FFFF00"/>
                </a:solidFill>
              </a:rPr>
              <a:t>. Начинает повышаться давление, учащается пульс. Организм пробудился и уже вряд ли удастся уснуть.</a:t>
            </a: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74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86190"/>
            <a:ext cx="9144000" cy="3071810"/>
          </a:xfrm>
          <a:prstGeom prst="round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7 часов утра</a:t>
            </a:r>
            <a:r>
              <a:rPr lang="ru-RU" dirty="0" smtClean="0">
                <a:solidFill>
                  <a:srgbClr val="C00000"/>
                </a:solidFill>
              </a:rPr>
              <a:t>. Возрастает иммунологическая защита организма.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8 часов утра</a:t>
            </a:r>
            <a:r>
              <a:rPr lang="ru-RU" dirty="0" smtClean="0">
                <a:solidFill>
                  <a:srgbClr val="C00000"/>
                </a:solidFill>
              </a:rPr>
              <a:t>. Мы отдохнули. Печень полностью освободила наш организм от ядовитых веществ. В этот час нельзя принимать алкоголь.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296741"/>
      </p:ext>
    </p:extLst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80"/>
            <a:ext cx="9144000" cy="27146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9 часов утра</a:t>
            </a:r>
            <a:r>
              <a:rPr lang="ru-RU" dirty="0" smtClean="0">
                <a:solidFill>
                  <a:srgbClr val="7030A0"/>
                </a:solidFill>
              </a:rPr>
              <a:t>. Повышается психическая активность, уменьшается чувствительность к боли. Сердце работает на полную мощность.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10 часов дня</a:t>
            </a:r>
            <a:r>
              <a:rPr lang="ru-RU" dirty="0" smtClean="0">
                <a:solidFill>
                  <a:srgbClr val="7030A0"/>
                </a:solidFill>
              </a:rPr>
              <a:t>. Наша активность повышается. Мы в лучшей форме. 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6"/>
            <a:ext cx="9144000" cy="68494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00371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B22C95"/>
                </a:solidFill>
              </a:rPr>
              <a:t>11 часов</a:t>
            </a:r>
            <a:r>
              <a:rPr lang="ru-RU" dirty="0" smtClean="0">
                <a:solidFill>
                  <a:srgbClr val="B22C95"/>
                </a:solidFill>
              </a:rPr>
              <a:t>. Сердце продолжает работать ритмично в гармонии с психической активностью. Большие нагрузки почти не ощущаются.</a:t>
            </a:r>
          </a:p>
          <a:p>
            <a:r>
              <a:rPr lang="ru-RU" b="1" dirty="0" smtClean="0">
                <a:solidFill>
                  <a:srgbClr val="B22C95"/>
                </a:solidFill>
              </a:rPr>
              <a:t>12 часов</a:t>
            </a:r>
            <a:r>
              <a:rPr lang="ru-RU" dirty="0" smtClean="0">
                <a:solidFill>
                  <a:srgbClr val="B22C95"/>
                </a:solidFill>
              </a:rPr>
              <a:t>. Наступает первый спад активности. Падает физическая и умственная работоспособность. Чувствуется усталость, нужен отдых. Печень «отдыхает», в кровь поступает немного гликогена.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0336247"/>
      </p:ext>
    </p:extLst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2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0"/>
            <a:ext cx="3571868" cy="685800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13 часов</a:t>
            </a:r>
            <a:r>
              <a:rPr lang="ru-RU" dirty="0" smtClean="0">
                <a:solidFill>
                  <a:srgbClr val="FFC000"/>
                </a:solidFill>
              </a:rPr>
              <a:t>. Кривая энергии опускается. Многие реакции замедляются. Наступает время обеденного перерыва.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14 часов</a:t>
            </a:r>
            <a:r>
              <a:rPr lang="ru-RU" dirty="0" smtClean="0">
                <a:solidFill>
                  <a:srgbClr val="FFC000"/>
                </a:solidFill>
              </a:rPr>
              <a:t>. Усталость проходит. Наступает улучшение. Работоспособность повышается.</a:t>
            </a:r>
          </a:p>
          <a:p>
            <a:pPr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3554" name="AutoShape 2" descr="Картинки по запросу биологические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Картинки по запросу биологические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биологические ча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57628"/>
            <a:ext cx="9144000" cy="3000372"/>
          </a:xfrm>
          <a:solidFill>
            <a:schemeClr val="accent5">
              <a:lumMod val="75000"/>
              <a:alpha val="69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15 часов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Работа органов чувств повышается, особенно функционируют обоняние и вкус.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16 часов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Уровень сахара в крови повышается. Некоторые врачи это состояние называют послеобеденным диабетом.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14847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tdata.ru/u2/photo754D/20011672216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071810"/>
            <a:ext cx="5214943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071810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17 часов</a:t>
            </a:r>
            <a:r>
              <a:rPr lang="ru-RU" dirty="0" smtClean="0">
                <a:solidFill>
                  <a:srgbClr val="FFC000"/>
                </a:solidFill>
              </a:rPr>
              <a:t>. Сохраняется высокая работоспособность. Спортсмены тренируются намного активнее. Время занятий на свежем воздухе.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18 часов</a:t>
            </a:r>
            <a:r>
              <a:rPr lang="ru-RU" dirty="0" smtClean="0">
                <a:solidFill>
                  <a:srgbClr val="FFC000"/>
                </a:solidFill>
              </a:rPr>
              <a:t>. Понижается чувствительность к боли. Желание больше двигаться возрастает. Психическая бодрость постепенно снижается.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1508" name="Picture 4" descr="http://files.vm.ru/photo/vecherka/2012/02/file63ih9eiy3es19lfqn3mu_800_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6898" y="3071810"/>
            <a:ext cx="4447101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4"/>
            <a:ext cx="9144000" cy="257174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/>
              <a:t>19 часов</a:t>
            </a:r>
            <a:r>
              <a:rPr lang="ru-RU" dirty="0" smtClean="0"/>
              <a:t>. Повышается  давление  крови. Психическая стабильность равна нулю. Уменьшается мозговой кровоток, возникают головные боли.</a:t>
            </a:r>
          </a:p>
          <a:p>
            <a:r>
              <a:rPr lang="ru-RU" b="1" dirty="0" smtClean="0"/>
              <a:t>20 часов</a:t>
            </a:r>
            <a:r>
              <a:rPr lang="ru-RU" dirty="0" smtClean="0"/>
              <a:t>. Вес достигает пиковых значений. Реакции на внешние раздражители удивительной быстроты.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2856568"/>
      </p:ext>
    </p:extLst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Цель и задачи исследования.</a:t>
            </a: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 2" pitchFamily="18" charset="2"/>
              <a:buChar char=""/>
            </a:pPr>
            <a:r>
              <a:rPr lang="ru-RU" b="1" i="1" dirty="0" smtClean="0"/>
              <a:t>Цель: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выявить, как биологические ритмы организма сказываются на самочувствии, работоспособности, здоровье человека. </a:t>
            </a:r>
          </a:p>
          <a:p>
            <a:pPr>
              <a:buFont typeface="Wingdings 2" pitchFamily="18" charset="2"/>
              <a:buChar char=""/>
            </a:pPr>
            <a:r>
              <a:rPr lang="ru-RU" i="1" dirty="0" smtClean="0"/>
              <a:t>Задачи:</a:t>
            </a:r>
          </a:p>
          <a:p>
            <a:pPr lvl="0">
              <a:buFont typeface="Wingdings 2" pitchFamily="18" charset="2"/>
              <a:buChar char="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что такое биологические часы;</a:t>
            </a:r>
          </a:p>
          <a:p>
            <a:pPr lvl="0">
              <a:buFont typeface="Wingdings 2" pitchFamily="18" charset="2"/>
              <a:buChar char="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установить, как работают внутренние часы человека;</a:t>
            </a:r>
          </a:p>
          <a:p>
            <a:pPr lvl="0">
              <a:buFont typeface="Wingdings 2" pitchFamily="18" charset="2"/>
              <a:buChar char="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анкетирование среди учащихся старших классов с целью выявления и использования  знаний о биологических ритмах организма старшеклассниками;</a:t>
            </a:r>
          </a:p>
          <a:p>
            <a:pPr lvl="0">
              <a:buFont typeface="Wingdings 2" pitchFamily="18" charset="2"/>
              <a:buChar char="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убедить сверстников в необходимости следовать своим биологическим часам. </a:t>
            </a:r>
          </a:p>
          <a:p>
            <a:pPr>
              <a:buFont typeface="Wingdings 2" pitchFamily="18" charset="2"/>
              <a:buChar char=""/>
            </a:pP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0"/>
            <a:ext cx="4500562" cy="32146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950" b="1" dirty="0" smtClean="0"/>
              <a:t>21 час</a:t>
            </a:r>
            <a:r>
              <a:rPr lang="ru-RU" sz="1950" dirty="0" smtClean="0"/>
              <a:t>. Психическое состояние уравновешено. Умственная работоспособность повышена. Память обостряется. </a:t>
            </a:r>
          </a:p>
          <a:p>
            <a:r>
              <a:rPr lang="ru-RU" sz="1950" b="1" dirty="0" smtClean="0"/>
              <a:t>22 часа</a:t>
            </a:r>
            <a:r>
              <a:rPr lang="ru-RU" sz="1950" dirty="0" smtClean="0"/>
              <a:t>. Количество лейкоцитов — белых кровяных телец — увеличивается. </a:t>
            </a:r>
            <a:endParaRPr lang="ru-RU" sz="1950" dirty="0"/>
          </a:p>
        </p:txBody>
      </p:sp>
    </p:spTree>
  </p:cSld>
  <p:clrMapOvr>
    <a:masterClrMapping/>
  </p:clrMapOvr>
  <p:transition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1431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23 часа</a:t>
            </a:r>
            <a:r>
              <a:rPr lang="ru-RU" dirty="0" smtClean="0">
                <a:solidFill>
                  <a:srgbClr val="FFC000"/>
                </a:solidFill>
              </a:rPr>
              <a:t>. Мы готовимся к отдыху. Продолжается работа по восстановлению клеток органов.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24 часа</a:t>
            </a:r>
            <a:r>
              <a:rPr lang="ru-RU" dirty="0" smtClean="0">
                <a:solidFill>
                  <a:srgbClr val="FFC000"/>
                </a:solidFill>
              </a:rPr>
              <a:t>. Это последний час суток. Наступает время для сновидений. Наш организм подводит итоги прошедшего дня, оставляя полезное, «удаляя» все ненужное.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ivomix.com/img/Image/764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67834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256"/>
            <a:ext cx="9144000" cy="2571744"/>
          </a:xfrm>
          <a:prstGeom prst="flowChartAlternateProcess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3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40000" lnSpcReduction="20000"/>
          </a:bodyPr>
          <a:lstStyle/>
          <a:p>
            <a:r>
              <a:rPr lang="ru-RU" sz="5000" dirty="0" smtClean="0">
                <a:solidFill>
                  <a:srgbClr val="002060"/>
                </a:solidFill>
              </a:rPr>
              <a:t>Любой </a:t>
            </a:r>
            <a:r>
              <a:rPr lang="ru-RU" sz="5000" dirty="0" err="1" smtClean="0">
                <a:solidFill>
                  <a:srgbClr val="002060"/>
                </a:solidFill>
              </a:rPr>
              <a:t>десинхроноз</a:t>
            </a:r>
            <a:r>
              <a:rPr lang="ru-RU" sz="5000" dirty="0" smtClean="0">
                <a:solidFill>
                  <a:srgbClr val="002060"/>
                </a:solidFill>
              </a:rPr>
              <a:t>— рассогласование хода биологических часов во времени — вызывает разлад в функционировании внутренних часов организма. </a:t>
            </a:r>
          </a:p>
          <a:p>
            <a:r>
              <a:rPr lang="ru-RU" sz="5000" b="1" i="1" dirty="0" smtClean="0">
                <a:solidFill>
                  <a:srgbClr val="002060"/>
                </a:solidFill>
              </a:rPr>
              <a:t>Сохранность хода биологических часов</a:t>
            </a:r>
            <a:r>
              <a:rPr lang="ru-RU" sz="5000" dirty="0" smtClean="0">
                <a:solidFill>
                  <a:srgbClr val="002060"/>
                </a:solidFill>
              </a:rPr>
              <a:t> — является важным и необходимым элементом долгожительства. </a:t>
            </a:r>
            <a:r>
              <a:rPr lang="ru-RU" sz="5000" b="1" i="1" dirty="0" smtClean="0">
                <a:solidFill>
                  <a:srgbClr val="002060"/>
                </a:solidFill>
              </a:rPr>
              <a:t>Ритмичность</a:t>
            </a:r>
            <a:r>
              <a:rPr lang="ru-RU" sz="5000" dirty="0" smtClean="0">
                <a:solidFill>
                  <a:srgbClr val="002060"/>
                </a:solidFill>
              </a:rPr>
              <a:t> — вот что продлевает жизнь. Главным является не время, когда человек ложится спать, а регулярность его действий.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0"/>
            <a:ext cx="2714612" cy="35004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Когда лучше кушать?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2714612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Этого вопроса касаются многие люди. Что же  учёные думают по этому поводу?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Необходимо уделять наибольшее внимание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ужину, т.к. завтрак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обед приходятся на пик вашего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метаболизма.Последний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приём пищи лучше употребить за 3-4 часа до сна. Намного лучше будет для организма во время ужина употреблять «легкую пищу»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zdoroviegizn.ru/wp-content/uploads/2017/03/xHronotip_-cheloveka.jpg.pagespeed.ic.0WTdvM3rP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143248"/>
            <a:ext cx="9144000" cy="37147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Мы не редко называем себя жаворонками, совами и голубями. </a:t>
            </a:r>
            <a:r>
              <a:rPr lang="ru-RU" dirty="0" err="1" smtClean="0">
                <a:solidFill>
                  <a:srgbClr val="FFFF00"/>
                </a:solidFill>
              </a:rPr>
              <a:t>Хронотип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человека — типичный для данного человека характер суточной активности.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«Жаворонки»: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Это люди, которые самостоятельно и легко пробуждаются рано утром, активны в первой половине дня. Рано ложатся спать.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«Совы»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Этим людям характерно позднее пробуждение, пики активности приходятся на </a:t>
            </a:r>
            <a:r>
              <a:rPr lang="ru-RU" dirty="0" err="1" smtClean="0">
                <a:solidFill>
                  <a:srgbClr val="FFFF00"/>
                </a:solidFill>
              </a:rPr>
              <a:t>вечернее-ночное</a:t>
            </a:r>
            <a:r>
              <a:rPr lang="ru-RU" dirty="0" smtClean="0">
                <a:solidFill>
                  <a:srgbClr val="FFFF00"/>
                </a:solidFill>
              </a:rPr>
              <a:t> время, ложатся спать поздно.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«Голуби»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Люди, обладающие промежуточным типом, самостоятельное пробуждаются утром, несколько позже «жаворонков», активность в течение дня постоянная, ложатся спать за час-полтора до полуночи.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6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лучше спать?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i0.wp.com/mtdata.ru/u13/photoE5F9/20526259596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0"/>
            <a:ext cx="4143372" cy="5857892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Наши предки спали 2 раза в день: длинный сон ночью и небольшой – днём. 11-12 часов дня- очень подходящий период для дневного сна. Люди, которые спят 6-7 часов намного энергичнее и бодрее, чем те, которые спят больше. </a:t>
            </a:r>
          </a:p>
          <a:p>
            <a:endParaRPr lang="ru-RU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AutoShape 2" descr="https://imgp.golos.io/0x0/https:/i1.wp.com/grayfruit.com/wp-content/uploads/2017/12/1ffa215cadffb3b4db01cf9d5c130684.jpg?w=5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imgp.golos.io/0x0/https:/i1.wp.com/grayfruit.com/wp-content/uploads/2017/12/1ffa215cadffb3b4db01cf9d5c130684.jpg?w=5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imgp.golos.io/0x0/https:/i1.wp.com/grayfruit.com/wp-content/uploads/2017/12/1ffa215cadffb3b4db01cf9d5c130684.jpg?w=5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.lifehacker.ru/wp-content/uploads/2012/10/12s-42-26216536-500x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20"/>
            <a:ext cx="9144000" cy="684678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28" y="357166"/>
            <a:ext cx="3786214" cy="5429288"/>
          </a:xfrm>
          <a:solidFill>
            <a:srgbClr val="760092">
              <a:alpha val="62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>
                <a:solidFill>
                  <a:srgbClr val="FFFF00"/>
                </a:solidFill>
              </a:rPr>
              <a:t>Максимальной производительности организм достигает с 15:00 до 18:00. В это время шанс получить травму минимален, а силовые и скоростные показатели находятся на пике. </a:t>
            </a:r>
          </a:p>
          <a:p>
            <a:pPr>
              <a:lnSpc>
                <a:spcPct val="110000"/>
              </a:lnSpc>
            </a:pPr>
            <a:r>
              <a:rPr lang="ru-RU" sz="2600" dirty="0" smtClean="0">
                <a:solidFill>
                  <a:srgbClr val="FFFF00"/>
                </a:solidFill>
              </a:rPr>
              <a:t>Спортсменам, для которых важна выносливость, утро-это худшее время для тренировок. </a:t>
            </a:r>
            <a:r>
              <a:rPr lang="ru-RU" sz="2600" dirty="0" smtClean="0">
                <a:solidFill>
                  <a:srgbClr val="FFFF00"/>
                </a:solidFill>
              </a:rPr>
              <a:t>Для гимнастов</a:t>
            </a:r>
            <a:r>
              <a:rPr lang="ru-RU" sz="2600" dirty="0" smtClean="0">
                <a:solidFill>
                  <a:srgbClr val="FFFF00"/>
                </a:solidFill>
              </a:rPr>
              <a:t>, </a:t>
            </a:r>
            <a:r>
              <a:rPr lang="ru-RU" sz="2600" dirty="0" smtClean="0">
                <a:solidFill>
                  <a:srgbClr val="FFFF00"/>
                </a:solidFill>
              </a:rPr>
              <a:t>наоборот</a:t>
            </a:r>
            <a:r>
              <a:rPr lang="ru-RU" sz="2600" dirty="0" smtClean="0">
                <a:solidFill>
                  <a:srgbClr val="FFFF00"/>
                </a:solidFill>
              </a:rPr>
              <a:t>, утро- лучшее время суток для тренировки. </a:t>
            </a:r>
          </a:p>
          <a:p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419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Когда лучше заниматься спортом?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69070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anormal-news.ru/_nw/104/99879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521152" cy="8689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Когда лучше работать?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116" y="2571744"/>
            <a:ext cx="5643602" cy="37147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Работать лучше тогда, когда вы чувствуете себя наиболее бодро. Например, для жаворонков  лучшее время для выполнения самых сложных и трудоёмких задач- это утро. Перед выполнением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креативной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работы,  лучше немного измотать свой мозг, чтобы он работал не так эффективно. Именно по этой причине гениальные идеи приходят к нам в душе вечером или перед сном.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55522359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79695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Проблемы, связанные с нарушением распорядка  дня: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0926" lvl="0" indent="-514350"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сна;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0926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сердечно-сосудистые заболевания;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0926" lvl="0" indent="-51435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переедание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аппетита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депрессии, психические расстройства и снижение иммунитета.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8246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922" y="620688"/>
            <a:ext cx="7467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Способы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решения проблем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связанных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 нарушением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распорядка дня:</a:t>
            </a:r>
            <a: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7467600" cy="3057203"/>
          </a:xfrm>
        </p:spPr>
        <p:txBody>
          <a:bodyPr/>
          <a:lstStyle/>
          <a:p>
            <a:pPr lvl="0">
              <a:buFont typeface="Wingdings 2" panose="05020102010507070707" pitchFamily="18" charset="2"/>
              <a:buChar char="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распорядок дня и строго следовать ему;</a:t>
            </a:r>
          </a:p>
          <a:p>
            <a:pPr lvl="0">
              <a:buFont typeface="Wingdings 2" panose="05020102010507070707" pitchFamily="18" charset="2"/>
              <a:buChar char="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 о правильном и здоровом питании;</a:t>
            </a:r>
          </a:p>
          <a:p>
            <a:pPr lvl="0">
              <a:buFont typeface="Wingdings 2" panose="05020102010507070707" pitchFamily="18" charset="2"/>
              <a:buChar char="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ложитесь спать позже 23:00;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2035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Актуальность  работы.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496204" cy="49117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Прогресс двигается всё дальше и дальше, но люди всё так же равнодушно относятся к своему здоровью. Человек привык использовать свой организм, но никогда не задумывался о последствиях таких действий.  Я выбрала эту тему, так как она актуальна в наше время. Если мы сравним жизнь древних людей и людей, живущих в 21 веке, то мы увидим, что древние люди намного больше внимания уделяли внутренним часам, чем сейчас.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97216" cy="7249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Выводы и рекомендации.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Вывод</a:t>
            </a:r>
            <a:r>
              <a:rPr lang="ru-RU" b="1" i="1" dirty="0"/>
              <a:t>:</a:t>
            </a:r>
          </a:p>
          <a:p>
            <a:pPr lvl="0">
              <a:buFont typeface="Wingdings 2" panose="05020102010507070707" pitchFamily="18" charset="2"/>
              <a:buChar char="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часы напрямую воздействуют на здоровье человека, соблюдение распорядка дня приводит к улучшению жизни.</a:t>
            </a:r>
          </a:p>
          <a:p>
            <a:r>
              <a:rPr lang="ru-RU" b="1" i="1" dirty="0"/>
              <a:t>Рекомендации:</a:t>
            </a:r>
            <a:endParaRPr lang="ru-RU" i="1" dirty="0"/>
          </a:p>
          <a:p>
            <a:pPr lvl="0">
              <a:buFont typeface="Wingdings 2" panose="05020102010507070707" pitchFamily="18" charset="2"/>
              <a:buChar char="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распорядок дня;</a:t>
            </a:r>
          </a:p>
          <a:p>
            <a:pPr lvl="0">
              <a:buFont typeface="Wingdings 2" panose="05020102010507070707" pitchFamily="18" charset="2"/>
              <a:buChar char="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питаться;</a:t>
            </a:r>
          </a:p>
          <a:p>
            <a:pPr lvl="0">
              <a:buFont typeface="Wingdings 2" panose="05020102010507070707" pitchFamily="18" charset="2"/>
              <a:buChar char="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спать и заниматься спортом;</a:t>
            </a:r>
          </a:p>
          <a:p>
            <a:pPr lvl="0">
              <a:buFont typeface="Wingdings 2" panose="05020102010507070707" pitchFamily="18" charset="2"/>
              <a:buChar char="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в соответствии со  своим внутренними часами.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070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Вопросы, которые я предложила своим одноклассникам: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Знаете ли вы, что такое биологические часы?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Соблюдаете ли вы распорядок дня?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Верите ли вы, что у каждого человека есть свои внутренние часы? Почему?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Вы знаете, в каком количестве и в какое время лучше употреблять пищу?  Ответ обоснуйте.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Во сколько вы ложитесь спать и когда просыпаетесь? Регулярный ли этот цикл?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Считаете ли вы необходимым  некоторое время спать днём?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Занимаетесь ли вы спортом? Знаете ли вы, в какое время лучше всего это делать?</a:t>
            </a:r>
          </a:p>
          <a:p>
            <a:pPr marL="550926" lvl="0" indent="-514350">
              <a:buFont typeface="+mj-lt"/>
              <a:buAutoNum type="arabicPeriod"/>
            </a:pPr>
            <a:r>
              <a:rPr lang="ru-RU" dirty="0" smtClean="0"/>
              <a:t>Кем вы себя считаете: жаворонком, голубем или совой? Почему?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Результаты социологического опроса.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928670"/>
          <a:ext cx="4914896" cy="2957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286116" y="34290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Проведя  социологический опрос, я убедилась в том, что знания моих сверстников в отношении биологических часов организма весьма скудные, а  многих подростков  вовсе и не интересуют их «внутренние часы». Исходя из вышеизложенного, я решила, что данная тема требует рассмотрения.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Понятие биологических часов.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7858180" cy="5715040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Любое живое существо,     </a:t>
            </a: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в том числе человек,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содержит внутри себя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своеобразные часы...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В.Н.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Ягодинский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Что же такое биологические часы?</a:t>
            </a:r>
          </a:p>
          <a:p>
            <a:r>
              <a:rPr lang="ru-RU" b="1" dirty="0" smtClean="0"/>
              <a:t>Биологические часы</a:t>
            </a:r>
            <a:r>
              <a:rPr lang="ru-RU" dirty="0" smtClean="0"/>
              <a:t> - это внутренняя система организма, которая определяет ритм его жизнедеятельности.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36866" name="Picture 2" descr="http://kerchlibrary.ru/uploads/posts/2016-03/1458214718_5_490x330_kak_usn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857232"/>
            <a:ext cx="4357717" cy="29347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clf.112.ua/original/2017/10/02/3168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4016" cy="4572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003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2 октября 2017 года ученые-генетики: </a:t>
            </a:r>
            <a:r>
              <a:rPr lang="ru-RU" dirty="0" err="1" smtClean="0"/>
              <a:t>Джефри</a:t>
            </a:r>
            <a:r>
              <a:rPr lang="ru-RU" dirty="0" smtClean="0"/>
              <a:t> Холл, Майкл </a:t>
            </a:r>
            <a:r>
              <a:rPr lang="ru-RU" dirty="0" err="1" smtClean="0"/>
              <a:t>Розбаш</a:t>
            </a:r>
            <a:r>
              <a:rPr lang="ru-RU" dirty="0" smtClean="0"/>
              <a:t> и Майкл Янг были награждены Нобелевской премией за открытия, совершенные ими в изучении работы молекулярного механизма внутренних часов.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257757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биологические ча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64494"/>
            <a:ext cx="5786446" cy="519350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    В соответствии с суточными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 ритмами биологические часы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организма регулируют следующие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 процессы:</a:t>
            </a:r>
          </a:p>
          <a:p>
            <a:pPr lvl="0" algn="ctr">
              <a:buFont typeface="Wingdings" pitchFamily="2" charset="2"/>
              <a:buChar char=""/>
            </a:pPr>
            <a:r>
              <a:rPr lang="ru-RU" dirty="0" smtClean="0">
                <a:solidFill>
                  <a:srgbClr val="FFFF00"/>
                </a:solidFill>
              </a:rPr>
              <a:t>деление клеток;</a:t>
            </a:r>
          </a:p>
          <a:p>
            <a:pPr lvl="0" algn="ctr">
              <a:buFont typeface="Wingdings" pitchFamily="2" charset="2"/>
              <a:buChar char=""/>
            </a:pPr>
            <a:r>
              <a:rPr lang="ru-RU" dirty="0" smtClean="0">
                <a:solidFill>
                  <a:srgbClr val="FFFF00"/>
                </a:solidFill>
              </a:rPr>
              <a:t>частота сердечных сокращений и дыхания; </a:t>
            </a:r>
          </a:p>
          <a:p>
            <a:pPr lvl="0" algn="ctr">
              <a:buFont typeface="Wingdings" pitchFamily="2" charset="2"/>
              <a:buChar char=""/>
            </a:pPr>
            <a:r>
              <a:rPr lang="ru-RU" dirty="0" smtClean="0">
                <a:solidFill>
                  <a:srgbClr val="FFFF00"/>
                </a:solidFill>
              </a:rPr>
              <a:t>потребление организмом кислорода;</a:t>
            </a:r>
          </a:p>
          <a:p>
            <a:pPr lvl="0" algn="ctr"/>
            <a:r>
              <a:rPr lang="ru-RU" dirty="0" smtClean="0">
                <a:solidFill>
                  <a:srgbClr val="FFFF00"/>
                </a:solidFill>
              </a:rPr>
              <a:t>перистальтика кишечника;</a:t>
            </a:r>
          </a:p>
          <a:p>
            <a:pPr lvl="0" algn="ctr">
              <a:buFont typeface="Wingdings" pitchFamily="2" charset="2"/>
              <a:buChar char=""/>
            </a:pPr>
            <a:r>
              <a:rPr lang="ru-RU" dirty="0" smtClean="0">
                <a:solidFill>
                  <a:srgbClr val="FFFF00"/>
                </a:solidFill>
              </a:rPr>
              <a:t>интенсивность работы желез;</a:t>
            </a:r>
          </a:p>
          <a:p>
            <a:pPr lvl="0" algn="ctr">
              <a:buFont typeface="Wingdings" pitchFamily="2" charset="2"/>
              <a:buChar char=""/>
            </a:pPr>
            <a:r>
              <a:rPr lang="ru-RU" dirty="0" smtClean="0">
                <a:solidFill>
                  <a:srgbClr val="FFFF00"/>
                </a:solidFill>
              </a:rPr>
              <a:t>чередование сна и отдыха.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5">
      <a:dk1>
        <a:srgbClr val="FF388C"/>
      </a:dk1>
      <a:lt1>
        <a:srgbClr val="73D6FD"/>
      </a:lt1>
      <a:dk2>
        <a:srgbClr val="00194F"/>
      </a:dk2>
      <a:lt2>
        <a:srgbClr val="E9006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1345</Words>
  <PresentationFormat>Экран (4:3)</PresentationFormat>
  <Paragraphs>115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Автор: Митина  Дарья Сергеевна  Руководитель:  Емельяненко  Ольга Михайловна </vt:lpstr>
      <vt:lpstr>Цель и задачи исследования. </vt:lpstr>
      <vt:lpstr>Актуальность  работы. </vt:lpstr>
      <vt:lpstr>Вопросы, которые я предложила своим одноклассникам:  </vt:lpstr>
      <vt:lpstr>Результаты социологического опроса. </vt:lpstr>
      <vt:lpstr>Слайд 6</vt:lpstr>
      <vt:lpstr>  Понятие биологических часов.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Когда лучше кушать?</vt:lpstr>
      <vt:lpstr>Слайд 24</vt:lpstr>
      <vt:lpstr>Слайд 25</vt:lpstr>
      <vt:lpstr>Слайд 26</vt:lpstr>
      <vt:lpstr>Когда лучше работать? </vt:lpstr>
      <vt:lpstr>Проблемы, связанные с нарушением распорядка  дня: </vt:lpstr>
      <vt:lpstr>    Способы решения проблем,       связанных с нарушением               распорядка дня: </vt:lpstr>
      <vt:lpstr>Выводы и рекомендации.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 Митина  Дарья Сергеевна  Руководитель:  Емельяненко  Ольга Михайловна</dc:title>
  <dc:creator>Дом</dc:creator>
  <cp:lastModifiedBy>Дом</cp:lastModifiedBy>
  <cp:revision>32</cp:revision>
  <dcterms:modified xsi:type="dcterms:W3CDTF">2018-03-27T04:05:56Z</dcterms:modified>
</cp:coreProperties>
</file>